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Налог на доходы физ.лиц</c:v>
                </c:pt>
                <c:pt idx="1">
                  <c:v>Акцизы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Доходы от использования имущества</c:v>
                </c:pt>
                <c:pt idx="6">
                  <c:v>Доходы от компенсации затрат</c:v>
                </c:pt>
                <c:pt idx="7">
                  <c:v>Доходы от продажи НМА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1568.1</c:v>
                </c:pt>
                <c:pt idx="1">
                  <c:v>1970.45066</c:v>
                </c:pt>
                <c:pt idx="2">
                  <c:v>73.5</c:v>
                </c:pt>
                <c:pt idx="3">
                  <c:v>556</c:v>
                </c:pt>
                <c:pt idx="4">
                  <c:v>9208</c:v>
                </c:pt>
                <c:pt idx="5">
                  <c:v>708.29759999999999</c:v>
                </c:pt>
                <c:pt idx="6">
                  <c:v>600</c:v>
                </c:pt>
                <c:pt idx="7">
                  <c:v>800</c:v>
                </c:pt>
                <c:pt idx="8">
                  <c:v>7854.52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год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Налог на доходы физ.лиц</c:v>
                </c:pt>
                <c:pt idx="1">
                  <c:v>Акцизы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Доходы от использования имущества</c:v>
                </c:pt>
                <c:pt idx="6">
                  <c:v>Доходы от компенсации затрат</c:v>
                </c:pt>
                <c:pt idx="7">
                  <c:v>Доходы от продажи НМА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1691.5</c:v>
                </c:pt>
                <c:pt idx="1">
                  <c:v>1990.15517</c:v>
                </c:pt>
                <c:pt idx="2">
                  <c:v>73.5</c:v>
                </c:pt>
                <c:pt idx="3">
                  <c:v>556</c:v>
                </c:pt>
                <c:pt idx="4">
                  <c:v>9208</c:v>
                </c:pt>
                <c:pt idx="5">
                  <c:v>708.29759999999999</c:v>
                </c:pt>
                <c:pt idx="6">
                  <c:v>600</c:v>
                </c:pt>
                <c:pt idx="7">
                  <c:v>0</c:v>
                </c:pt>
                <c:pt idx="8">
                  <c:v>2996.22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год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Налог на доходы физ.лиц</c:v>
                </c:pt>
                <c:pt idx="1">
                  <c:v>Акцизы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Доходы от использования имущества</c:v>
                </c:pt>
                <c:pt idx="6">
                  <c:v>Доходы от компенсации затрат</c:v>
                </c:pt>
                <c:pt idx="7">
                  <c:v>Доходы от продажи НМА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1816.4</c:v>
                </c:pt>
                <c:pt idx="1">
                  <c:v>2010.05672</c:v>
                </c:pt>
                <c:pt idx="2">
                  <c:v>73.5</c:v>
                </c:pt>
                <c:pt idx="3">
                  <c:v>556</c:v>
                </c:pt>
                <c:pt idx="4">
                  <c:v>9208</c:v>
                </c:pt>
                <c:pt idx="5">
                  <c:v>708.29759999999999</c:v>
                </c:pt>
                <c:pt idx="6">
                  <c:v>600</c:v>
                </c:pt>
                <c:pt idx="7">
                  <c:v>0</c:v>
                </c:pt>
                <c:pt idx="8">
                  <c:v>3054.32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029952"/>
        <c:axId val="76849536"/>
        <c:axId val="0"/>
      </c:bar3DChart>
      <c:catAx>
        <c:axId val="76029952"/>
        <c:scaling>
          <c:orientation val="minMax"/>
        </c:scaling>
        <c:delete val="0"/>
        <c:axPos val="b"/>
        <c:majorTickMark val="out"/>
        <c:minorTickMark val="none"/>
        <c:tickLblPos val="nextTo"/>
        <c:crossAx val="76849536"/>
        <c:crosses val="autoZero"/>
        <c:auto val="1"/>
        <c:lblAlgn val="ctr"/>
        <c:lblOffset val="100"/>
        <c:noMultiLvlLbl val="0"/>
      </c:catAx>
      <c:valAx>
        <c:axId val="7684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029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3CAB75-C4D0-43D6-967A-C437F1416C6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F688F4-B48C-44FB-A9F2-CC56320ACF3C}" type="datetimeFigureOut">
              <a:rPr lang="ru-RU" smtClean="0"/>
              <a:t>01.03.2024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62056" cy="4166319"/>
          </a:xfrm>
        </p:spPr>
        <p:txBody>
          <a:bodyPr>
            <a:noAutofit/>
          </a:bodyPr>
          <a:lstStyle/>
          <a:p>
            <a:pPr hangingPunct="0"/>
            <a:r>
              <a:rPr lang="ru-RU" sz="5400" dirty="0" smtClean="0"/>
              <a:t>Проект </a:t>
            </a:r>
            <a:r>
              <a:rPr lang="ru-RU" sz="5400" dirty="0"/>
              <a:t>бюджета</a:t>
            </a:r>
            <a:br>
              <a:rPr lang="ru-RU" sz="5400" dirty="0"/>
            </a:br>
            <a:r>
              <a:rPr lang="ru-RU" sz="5400" dirty="0"/>
              <a:t>Трубникоборского сельского поселения </a:t>
            </a:r>
            <a:br>
              <a:rPr lang="ru-RU" sz="5400" dirty="0"/>
            </a:br>
            <a:r>
              <a:rPr lang="ru-RU" sz="5400" dirty="0"/>
              <a:t>Тосненского района Ленинградской </a:t>
            </a:r>
            <a:r>
              <a:rPr lang="ru-RU" sz="5400" dirty="0" smtClean="0"/>
              <a:t>области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на 2024-2026 годы</a:t>
            </a:r>
          </a:p>
        </p:txBody>
      </p:sp>
    </p:spTree>
    <p:extLst>
      <p:ext uri="{BB962C8B-B14F-4D97-AF65-F5344CB8AC3E}">
        <p14:creationId xmlns:p14="http://schemas.microsoft.com/office/powerpoint/2010/main" val="423764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ru-RU" dirty="0"/>
              <a:t>Проект бюджета</a:t>
            </a:r>
            <a:r>
              <a:rPr lang="ru-RU" b="1" dirty="0"/>
              <a:t> </a:t>
            </a:r>
            <a:r>
              <a:rPr lang="ru-RU" dirty="0"/>
              <a:t>Трубникоборского сельского поселения Тосненского района Ленинградской области</a:t>
            </a:r>
            <a:r>
              <a:rPr lang="ru-RU" b="1" dirty="0"/>
              <a:t> </a:t>
            </a:r>
            <a:r>
              <a:rPr lang="ru-RU" dirty="0"/>
              <a:t>составлен в общей сумме доходов на 2024 год  23324,46826 тыс. рублей, расходов 24671,80351 тыс. рублей, с дефицитом 1347,33525 тыс. рублей.</a:t>
            </a:r>
          </a:p>
          <a:p>
            <a:r>
              <a:rPr lang="ru-RU" dirty="0" smtClean="0"/>
              <a:t>На </a:t>
            </a:r>
            <a:r>
              <a:rPr lang="ru-RU" dirty="0"/>
              <a:t>2025 и 2026 годы: по доходам 17798,07277 тыс. руб. и 17809,37432 тыс. руб., по расходам 18279,68000 тыс. руб. и 18598,20000 тыс. руб., с дефицитом 481,60723 тыс. руб. и 788,82568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30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Потенциал доходов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прогноз собственных доходов   составит на 2024 год 23324,46826 тыс. руб., из которых:</a:t>
            </a:r>
          </a:p>
          <a:p>
            <a:pPr marL="114300" lvl="0" indent="0" hangingPunct="0">
              <a:buNone/>
            </a:pPr>
            <a:r>
              <a:rPr lang="ru-RU" dirty="0"/>
              <a:t>налоговые доходы -  13376,05066 тыс. руб.</a:t>
            </a:r>
          </a:p>
          <a:p>
            <a:pPr marL="114300" lvl="0" indent="0" hangingPunct="0">
              <a:buNone/>
            </a:pPr>
            <a:r>
              <a:rPr lang="ru-RU" dirty="0"/>
              <a:t>неналоговые доходы -  2108,29760 тыс. руб.</a:t>
            </a:r>
          </a:p>
          <a:p>
            <a:pPr marL="114300" lvl="0" indent="0" hangingPunct="0">
              <a:buNone/>
            </a:pPr>
            <a:r>
              <a:rPr lang="ru-RU" dirty="0"/>
              <a:t>безвозмездные поступления – 7840,12000 тыс. руб.;</a:t>
            </a:r>
          </a:p>
          <a:p>
            <a:r>
              <a:rPr lang="ru-RU" dirty="0"/>
              <a:t>на 2025 год 17798,07277 тыс. руб., из которых:</a:t>
            </a:r>
          </a:p>
          <a:p>
            <a:pPr marL="114300" lvl="0" indent="0" hangingPunct="0">
              <a:buNone/>
            </a:pPr>
            <a:r>
              <a:rPr lang="ru-RU" dirty="0"/>
              <a:t>налоговые доходы -  13519,15517 тыс. руб.</a:t>
            </a:r>
          </a:p>
          <a:p>
            <a:pPr marL="114300" lvl="0" indent="0" hangingPunct="0">
              <a:buNone/>
            </a:pPr>
            <a:r>
              <a:rPr lang="ru-RU" dirty="0"/>
              <a:t>неналоговые доходы -  1308,29760 тыс. руб.</a:t>
            </a:r>
          </a:p>
          <a:p>
            <a:pPr marL="114300" lvl="0" indent="0" hangingPunct="0">
              <a:buNone/>
            </a:pPr>
            <a:r>
              <a:rPr lang="ru-RU" dirty="0"/>
              <a:t>безвозмездные поступления – 2970,62000 тыс. руб.;</a:t>
            </a:r>
          </a:p>
          <a:p>
            <a:r>
              <a:rPr lang="ru-RU" dirty="0"/>
              <a:t>на 2026 год 17809,37432 тыс. руб., из которых:</a:t>
            </a:r>
          </a:p>
          <a:p>
            <a:pPr marL="114300" lvl="0" indent="0" hangingPunct="0">
              <a:buNone/>
            </a:pPr>
            <a:r>
              <a:rPr lang="ru-RU" dirty="0"/>
              <a:t>налоговые доходы -  13663,95672 тыс. руб.</a:t>
            </a:r>
          </a:p>
          <a:p>
            <a:pPr marL="114300" lvl="0" indent="0" hangingPunct="0">
              <a:buNone/>
            </a:pPr>
            <a:r>
              <a:rPr lang="ru-RU" dirty="0"/>
              <a:t>неналоговые доходы -  1308,29760 тыс. руб.</a:t>
            </a:r>
          </a:p>
          <a:p>
            <a:pPr marL="114300" indent="0">
              <a:buNone/>
            </a:pPr>
            <a:r>
              <a:rPr lang="ru-RU" dirty="0"/>
              <a:t>безвозмездные поступления – 2837,12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73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Доходы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09715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264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Потенциал расходов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формировании расходной части бюджета учтены основные направления бюджетной политики и налоговой политики на 2024-2026 годы.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31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Объемы бюджетных ассигнований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09448" y="1531620"/>
          <a:ext cx="5515503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479"/>
                <a:gridCol w="1379008"/>
                <a:gridCol w="1379008"/>
                <a:gridCol w="1379008"/>
              </a:tblGrid>
              <a:tr h="177800">
                <a:tc rowSpan="2"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раздела</a:t>
                      </a:r>
                      <a:endParaRPr lang="ru-RU" sz="800" dirty="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Проект бюджета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2024 год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2025 год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2026 год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1778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3556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Общегосударственные вопросы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11825,16257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10577,74757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10577,74757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3556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Национальная оборона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168,60000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174,30000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7112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103,52000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103,52000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103,52000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3556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Национальная экономика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4877,06070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2388,15517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2408,05672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Жилищно-коммунальное хозяйство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7210,99560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3982,50000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3982,50000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1778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Образование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150,00000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150,00000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150,00000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3556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Культура, кинематография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50,00000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50,00000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50,00000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3556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Социальная политика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186,46464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186,46464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186,46464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3556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Физическая культура и спорт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210,0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210,0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Условно утвержденные расходы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456,99262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929,91107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  <a:tr h="1778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24671,80351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18279,68000</a:t>
                      </a:r>
                      <a:endParaRPr lang="ru-RU" sz="8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18598,20000</a:t>
                      </a:r>
                      <a:endParaRPr lang="ru-RU" sz="800" dirty="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57150" marR="571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4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Расходы бюджета в разрезе муниципальных программ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491978" y="1600200"/>
          <a:ext cx="355044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804"/>
                <a:gridCol w="1791335"/>
                <a:gridCol w="546735"/>
                <a:gridCol w="502285"/>
                <a:gridCol w="502285"/>
              </a:tblGrid>
              <a:tr h="21336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№ п/п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Наименование муниципальной программы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202</a:t>
                      </a:r>
                      <a:r>
                        <a:rPr lang="ru-RU" sz="700">
                          <a:effectLst/>
                        </a:rPr>
                        <a:t>4</a:t>
                      </a:r>
                      <a:r>
                        <a:rPr lang="en-US" sz="700">
                          <a:effectLst/>
                        </a:rPr>
                        <a:t> год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202</a:t>
                      </a:r>
                      <a:r>
                        <a:rPr lang="ru-RU" sz="700">
                          <a:effectLst/>
                        </a:rPr>
                        <a:t>5</a:t>
                      </a:r>
                      <a:r>
                        <a:rPr lang="en-US" sz="700">
                          <a:effectLst/>
                        </a:rPr>
                        <a:t> год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202</a:t>
                      </a:r>
                      <a:r>
                        <a:rPr lang="ru-RU" sz="700">
                          <a:effectLst/>
                        </a:rPr>
                        <a:t>6</a:t>
                      </a:r>
                      <a:r>
                        <a:rPr lang="en-US" sz="700">
                          <a:effectLst/>
                        </a:rPr>
                        <a:t> год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1.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Муниципальная программа "Развитие физической культуры и   спорта на территории Трубникоборского сельского поселения Тосненский район Ленинградской области на 2024-2026 годы"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r>
                        <a:rPr lang="en-US" sz="700">
                          <a:effectLst/>
                        </a:rPr>
                        <a:t>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21</a:t>
                      </a: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21</a:t>
                      </a: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42672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r>
                        <a:rPr lang="en-US" sz="700">
                          <a:effectLst/>
                        </a:rPr>
                        <a:t>.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Муниципальная программа "Развитие культуры Трубникоборского сельского поселения Тосненского района Ленинградской области на 2024-2026 годы"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</a:t>
                      </a: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</a:t>
                      </a: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</a:t>
                      </a: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42672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r>
                        <a:rPr lang="en-US" sz="700">
                          <a:effectLst/>
                        </a:rPr>
                        <a:t>.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Муниципальная программа "Безопасность на территории Трубникоборского сельского поселения Тосненского района Ленинградской области на 2024-2026 годы"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42672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r>
                        <a:rPr lang="en-US" sz="700">
                          <a:effectLst/>
                        </a:rPr>
                        <a:t>.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Муниципальная программа "Развитие автомобильных дорог Трубникоборского сельского поселения Тосненского района Ленинградской области на 2024-2026 годы"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1970,45066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1990,15517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2010,05672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42672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r>
                        <a:rPr lang="en-US" sz="700">
                          <a:effectLst/>
                        </a:rPr>
                        <a:t>.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Муниципальная программа "Газификация  Трубникоборского сельского поселения Тосненского района Ленинградской области на 2024-2026 годы"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350,0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r>
                        <a:rPr lang="ru-RU" sz="700">
                          <a:effectLst/>
                        </a:rPr>
                        <a:t>5</a:t>
                      </a: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r>
                        <a:rPr lang="ru-RU" sz="700">
                          <a:effectLst/>
                        </a:rPr>
                        <a:t>5</a:t>
                      </a: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53340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r>
                        <a:rPr lang="en-US" sz="700">
                          <a:effectLst/>
                        </a:rPr>
                        <a:t>.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Муниципальная программа "Благоустройство территории  Трубникоборского сельского поселения Тосненского района Ленинградской области на 2024-2026 годы"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2931,44960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r>
                        <a:rPr lang="en-US" sz="700">
                          <a:effectLst/>
                        </a:rPr>
                        <a:t>50,0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r>
                        <a:rPr lang="en-US" sz="700">
                          <a:effectLst/>
                        </a:rPr>
                        <a:t>50,0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64008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r>
                        <a:rPr lang="en-US" sz="700">
                          <a:effectLst/>
                        </a:rPr>
                        <a:t>.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Муниципальная программа "Энергосбережение и повышение энергоэффективности на территории Труникоборского сельского поселения Тосненского района Ленинградской области на 2024-2026 годы"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2200,0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22</a:t>
                      </a:r>
                      <a:r>
                        <a:rPr lang="en-US" sz="700">
                          <a:effectLst/>
                        </a:rPr>
                        <a:t>00,0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22</a:t>
                      </a:r>
                      <a:r>
                        <a:rPr lang="en-US" sz="700">
                          <a:effectLst/>
                        </a:rPr>
                        <a:t>00,0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64008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r>
                        <a:rPr lang="en-US" sz="700">
                          <a:effectLst/>
                        </a:rPr>
                        <a:t>.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Муниципальная программа "Развитие части территории Трубникоборского сельского поселения Тосненского района Ленинградской области, являющейся административным центром на 2024-2026 годы"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1159,546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42672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Муниципальная программа "Развитие частей территории Трубникоборского сельского поселения Тосненского района Ленинградской области на 2024-2026 годы"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2242,841</a:t>
                      </a:r>
                      <a:endParaRPr lang="ru-RU" sz="60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0,0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  <a:tr h="10668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ИТОГО: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11254,28726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5800,15517</a:t>
                      </a:r>
                      <a:endParaRPr lang="ru-RU" sz="60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5820,05672</a:t>
                      </a:r>
                      <a:endParaRPr lang="ru-RU" sz="600" dirty="0">
                        <a:effectLst/>
                        <a:latin typeface="MS Sans Serif"/>
                        <a:ea typeface="Times New Roman"/>
                        <a:cs typeface="Times New Roman"/>
                      </a:endParaRPr>
                    </a:p>
                  </a:txBody>
                  <a:tcPr marL="40005" marR="400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847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</TotalTime>
  <Words>544</Words>
  <Application>Microsoft Office PowerPoint</Application>
  <PresentationFormat>Экран (4:3)</PresentationFormat>
  <Paragraphs>132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Проект бюджета Трубникоборского сельского поселения  Тосненского района Ленинградской области</vt:lpstr>
      <vt:lpstr>Основные характеристики</vt:lpstr>
      <vt:lpstr>Потенциал доходов бюджета</vt:lpstr>
      <vt:lpstr>Доходы бюджета</vt:lpstr>
      <vt:lpstr>Потенциал расходов бюджета</vt:lpstr>
      <vt:lpstr>Объемы бюджетных ассигнований</vt:lpstr>
      <vt:lpstr>Расходы бюджета в разрезе муниципальных программ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Glbuh</dc:creator>
  <cp:lastModifiedBy>Glbuh</cp:lastModifiedBy>
  <cp:revision>3</cp:revision>
  <dcterms:created xsi:type="dcterms:W3CDTF">2024-03-01T09:41:25Z</dcterms:created>
  <dcterms:modified xsi:type="dcterms:W3CDTF">2024-03-01T10:38:14Z</dcterms:modified>
</cp:coreProperties>
</file>